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06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13FB7C0-E467-40E0-953F-ED93C3DD1578}" type="datetimeFigureOut">
              <a:rPr lang="en-US" smtClean="0"/>
              <a:t>2/18/2021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4A20356-4070-4D01-8008-F7A36C0B013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13FB7C0-E467-40E0-953F-ED93C3DD1578}" type="datetimeFigureOut">
              <a:rPr lang="en-US" smtClean="0"/>
              <a:t>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A20356-4070-4D01-8008-F7A36C0B013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13FB7C0-E467-40E0-953F-ED93C3DD1578}" type="datetimeFigureOut">
              <a:rPr lang="en-US" smtClean="0"/>
              <a:t>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A20356-4070-4D01-8008-F7A36C0B013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13FB7C0-E467-40E0-953F-ED93C3DD1578}" type="datetimeFigureOut">
              <a:rPr lang="en-US" smtClean="0"/>
              <a:t>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A20356-4070-4D01-8008-F7A36C0B013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13FB7C0-E467-40E0-953F-ED93C3DD1578}" type="datetimeFigureOut">
              <a:rPr lang="en-US" smtClean="0"/>
              <a:t>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A20356-4070-4D01-8008-F7A36C0B013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13FB7C0-E467-40E0-953F-ED93C3DD1578}" type="datetimeFigureOut">
              <a:rPr lang="en-US" smtClean="0"/>
              <a:t>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A20356-4070-4D01-8008-F7A36C0B013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13FB7C0-E467-40E0-953F-ED93C3DD1578}" type="datetimeFigureOut">
              <a:rPr lang="en-US" smtClean="0"/>
              <a:t>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A20356-4070-4D01-8008-F7A36C0B013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13FB7C0-E467-40E0-953F-ED93C3DD1578}" type="datetimeFigureOut">
              <a:rPr lang="en-US" smtClean="0"/>
              <a:t>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A20356-4070-4D01-8008-F7A36C0B013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3FB7C0-E467-40E0-953F-ED93C3DD1578}" type="datetimeFigureOut">
              <a:rPr lang="en-US" smtClean="0"/>
              <a:t>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A20356-4070-4D01-8008-F7A36C0B013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13FB7C0-E467-40E0-953F-ED93C3DD1578}" type="datetimeFigureOut">
              <a:rPr lang="en-US" smtClean="0"/>
              <a:t>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A20356-4070-4D01-8008-F7A36C0B013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13FB7C0-E467-40E0-953F-ED93C3DD1578}" type="datetimeFigureOut">
              <a:rPr lang="en-US" smtClean="0"/>
              <a:t>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4A20356-4070-4D01-8008-F7A36C0B0132}"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13FB7C0-E467-40E0-953F-ED93C3DD1578}" type="datetimeFigureOut">
              <a:rPr lang="en-US" smtClean="0"/>
              <a:t>2/18/2021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4A20356-4070-4D01-8008-F7A36C0B0132}"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ru-RU" dirty="0" smtClean="0"/>
              <a:t>Организационе форме рада физичког васпитања у вртићу</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15000"/>
          </a:xfrm>
        </p:spPr>
        <p:txBody>
          <a:bodyPr>
            <a:normAutofit fontScale="92500" lnSpcReduction="10000"/>
          </a:bodyPr>
          <a:lstStyle/>
          <a:p>
            <a:r>
              <a:rPr lang="ru-RU" dirty="0" smtClean="0"/>
              <a:t>Телесна рекреација се у вртићу спроводи после или за време активности које су претежно статичне и монотоне. Трајање је око пет минута и није обавезно да се спроводи свакоднево. Васпитач процењује када треба да се спроводе, а уколико је потребно, то се може чинити више пута током дана. Садржај је тако осмишљен да се ангажују запостављене мишићне групе. На пример, ако деца током активности седе, онда је најбоље ангажовати ножне и леђне мишиће како би постојао неки баланс између ангажованих и неангажованих мишићних група. Такође, могу се упражњавати игре уз музику, али само научени облици кретања. Поред наведеног, позитивно делује и промена активности због појаве засићења у раду (што је типично за малу децу), пада концентрације или замора (интелектуалног, сензорног или емоционалног).</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r-Cyrl-RS" dirty="0" smtClean="0"/>
              <a:t>Шетњ</a:t>
            </a:r>
            <a:r>
              <a:rPr lang="en-US" dirty="0" smtClean="0"/>
              <a:t>a</a:t>
            </a:r>
            <a:endParaRPr lang="en-US" dirty="0"/>
          </a:p>
        </p:txBody>
      </p:sp>
      <p:sp>
        <p:nvSpPr>
          <p:cNvPr id="3" name="Content Placeholder 2"/>
          <p:cNvSpPr>
            <a:spLocks noGrp="1"/>
          </p:cNvSpPr>
          <p:nvPr>
            <p:ph idx="1"/>
          </p:nvPr>
        </p:nvSpPr>
        <p:spPr/>
        <p:txBody>
          <a:bodyPr>
            <a:normAutofit fontScale="77500" lnSpcReduction="20000"/>
          </a:bodyPr>
          <a:lstStyle/>
          <a:p>
            <a:r>
              <a:rPr lang="ru-RU" dirty="0" smtClean="0"/>
              <a:t>Уколико у вртићима постоје адекватни просторни услови за организовање различитих форми телесних активности (усмерене телесне активности, јутарње телесно вежбање и сл.), препоручује се упражњавање шетње најмање једном недељно, што опет зависи од временских прилика. У оним вртићима где не постоје просторни услови за организовање телесних активности, шетња би требало да се упражњава што чешће. Главни циљеви се односе на повећање издржљивости у пешачењу, стимулацију кардиоваскуларног и респираторног система, локомоторног апарата итд. Шетња се може спроводити у урбаним срединама (пешачке стазе, шеталишта итд.) или у природи (паркови и шуме), па се један од циљева ове форме активности односи на упознавање или 20 навикавање деце на средину која их окружује. Такође се може повезати са неким другим активностима, чиме се продубљује едукативни карактер шетње.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fontScale="70000" lnSpcReduction="20000"/>
          </a:bodyPr>
          <a:lstStyle/>
          <a:p>
            <a:r>
              <a:rPr lang="ru-RU" dirty="0" smtClean="0"/>
              <a:t>За сваку шетњу се мора одредити време поласка и повратка, путања кретања, трајање, циљеви који се желе испунити, садржај итд. У неким случајевима, може се ужинати током шетње, односно током паузе. Нарочито је веома битно да деца користе адекватну обућу и да се обуку у складу с временским приликама. Васпитач током шетње мора водити рачуна о безбедности, нарочито уколико се спроводи у урбаним срединама. Група се тада креће у формацији (најчешће у колони по двоје), а васпитачи се постављају на почетак и крај колоне (између коловоза и групе). Уколико се деси да само један васпитач води групу, тада стаје пред крај колоне (на 2/3 од почетка колоне). Када се прелази коловоз, један васпитач стаје на средину пешачког прелаза и обавештава учеснике саобраћаја, а други води рачуна о брзом и безбедном преласку деце. Када се шетња спроводи у формацији, на чело колоне се увек постављају деца са слабијим способностима, јер темпо треба да се диктира према њима. У случају да се шетња спроводи на безбедном месту (без саобраћаја у близини), тада се деци допушта слободна шетња у групи. Шетња не мора бити једнолична, јер се могу примењивати разни облици кретања (ходање на прстима, петама, с високим подизањем ногу, брзо ходање, лагано трчање итд.) и просте игре (за развој равнотеже, координације, гипкости итд.). Дужина пешачења зависи од узраста, физичке кондиције деце, конфигурације терена (нагиб, подлога и сл.) и временских прилика (температура, влажност ваздуха, падавине и сл.). Уз уважавање наведених фактора, оријентациона дужина би требало да износи од 1.000 m до 3.000 m, односно трајање од 15 до 40 минута. При томе се мора водити рачуна о паузи, која може бити пасивна (одмор на неком месту) и активна (уколико се успори кретање).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r-Cyrl-RS" dirty="0" smtClean="0"/>
              <a:t>Излет</a:t>
            </a:r>
            <a:endParaRPr lang="en-US" dirty="0"/>
          </a:p>
        </p:txBody>
      </p:sp>
      <p:sp>
        <p:nvSpPr>
          <p:cNvPr id="3" name="Content Placeholder 2"/>
          <p:cNvSpPr>
            <a:spLocks noGrp="1"/>
          </p:cNvSpPr>
          <p:nvPr>
            <p:ph idx="1"/>
          </p:nvPr>
        </p:nvSpPr>
        <p:spPr/>
        <p:txBody>
          <a:bodyPr/>
          <a:lstStyle/>
          <a:p>
            <a:r>
              <a:rPr lang="ru-RU" dirty="0" smtClean="0"/>
              <a:t>Једна од форми физичког васпитања у васпитно-образовном систему јесте излет, који се спроводи у природи ван места становања. За предшколски узраст не препоручује се велика удаљеност одредишта излета, јер деца нису навикла на дуга путовања. Излети се најчешће организују за децу старије и припремне групе и то полудневни излети (изводе се 21 између два главна оброка) и целодневни (трају око десет часова), када је потребно обезбедити оброк.</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400800"/>
          </a:xfrm>
        </p:spPr>
        <p:txBody>
          <a:bodyPr>
            <a:normAutofit fontScale="62500" lnSpcReduction="20000"/>
          </a:bodyPr>
          <a:lstStyle/>
          <a:p>
            <a:r>
              <a:rPr lang="ru-RU" dirty="0" smtClean="0"/>
              <a:t>Успешност излета највише зависи од добре организације, а то подразумева: </a:t>
            </a:r>
            <a:endParaRPr lang="sr-Latn-RS" dirty="0" smtClean="0"/>
          </a:p>
          <a:p>
            <a:r>
              <a:rPr lang="ru-RU" dirty="0" smtClean="0"/>
              <a:t>1</a:t>
            </a:r>
            <a:r>
              <a:rPr lang="ru-RU" dirty="0" smtClean="0"/>
              <a:t>) Познавање временских прилика. Овакве активности се најчешће спроводе у рану јесен или током пролећа, када су временске прилике најпогодније (температура није висока и нема пуно падавина). Ипак, треба пратити временску прогнозу и уколико се предвиђају лоши временски услови, потребно је на време одложити одлазак. </a:t>
            </a:r>
            <a:endParaRPr lang="sr-Latn-RS" dirty="0" smtClean="0"/>
          </a:p>
          <a:p>
            <a:r>
              <a:rPr lang="ru-RU" dirty="0" smtClean="0"/>
              <a:t>2</a:t>
            </a:r>
            <a:r>
              <a:rPr lang="ru-RU" dirty="0" smtClean="0"/>
              <a:t>) Познавање одредишта излета. Организатор (најчешће васпитач) у овом случају мора бити упознат с местом одржавања излета. То подразумева познавање конфигурације терена (нпр., каква је подлога, какав је нагиб терена и сл.), познавање безбедности места боравка (близина потенцијално опасних места, нпр., саобраћајни путеви, стрме површине, рупе итд.) и осталог (нпр., место где се деца могу одморити, погодно место где се деца могу склонити уколико пада киша, места за одржавање активности или игара и сл.). </a:t>
            </a:r>
            <a:endParaRPr lang="sr-Latn-RS" dirty="0" smtClean="0"/>
          </a:p>
          <a:p>
            <a:r>
              <a:rPr lang="ru-RU" dirty="0" smtClean="0"/>
              <a:t>3) </a:t>
            </a:r>
            <a:r>
              <a:rPr lang="ru-RU" dirty="0" smtClean="0"/>
              <a:t>Предвиђени садржаји и активности на излету. Током боравка у природи могу се спроводити готово сви садржаји физичког васпитања (разни облици ходања и трчања, покретне игре, полигони, вежбе обликовања итд.). Међутим, због могућности појаве замора и дужине боравка у природи, потребно је спроводити и садржаје који су повезани с осталим васпитно-образовним областима (нпр., упознавање биљака и инсеката, препознавање боја, певање и рецитовање и сл.). </a:t>
            </a:r>
            <a:endParaRPr lang="sr-Latn-RS" dirty="0" smtClean="0"/>
          </a:p>
          <a:p>
            <a:r>
              <a:rPr lang="ru-RU" dirty="0" smtClean="0"/>
              <a:t>4</a:t>
            </a:r>
            <a:r>
              <a:rPr lang="ru-RU" dirty="0" smtClean="0"/>
              <a:t>) Родитељски састанак. Након одређивања одредишта, датума и времена поласка и повратка, потребно је обавестити родитеље о томе. Уколико су ради да њихова деца иду на излет, потребно је да саслушају васпитаче о појединостима који се тичу организације и садржаја. Родитељи преузимају бригу о организацији детета пре одласка, што подразумева да дете дође на време и да понесе потребне ствари (нпр., одговарајућу одећу и обућу, ужину, воду и сл.), и након повратка. Неретко се дешава да родитељима буде понуђено да иду на излет с децом, што понеко и прихвати. У том случају, и они донекле учествују у организацији и спровођењу садржаја.</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r-Cyrl-RS" dirty="0" smtClean="0"/>
              <a:t>Телесно-ритмичка активност</a:t>
            </a:r>
            <a:endParaRPr lang="en-US" dirty="0"/>
          </a:p>
        </p:txBody>
      </p:sp>
      <p:sp>
        <p:nvSpPr>
          <p:cNvPr id="3" name="Content Placeholder 2"/>
          <p:cNvSpPr>
            <a:spLocks noGrp="1"/>
          </p:cNvSpPr>
          <p:nvPr>
            <p:ph idx="1"/>
          </p:nvPr>
        </p:nvSpPr>
        <p:spPr/>
        <p:txBody>
          <a:bodyPr>
            <a:normAutofit fontScale="70000" lnSpcReduction="20000"/>
          </a:bodyPr>
          <a:lstStyle/>
          <a:p>
            <a:r>
              <a:rPr lang="ru-RU" dirty="0" smtClean="0"/>
              <a:t>Изражавање емоција је својствено деци, а можда се најбоље побуђују музиком. Дечја реакција на изазване емоције манифестују се покретом. Управо зато се ова форма рада намеће као најбоље решење да се споје телесне и музичке активности. У овој форми физичког васпитања могу се упражњавати дечји плесови, покретне игре и кореографије уз музику. Кроз ове активности се развијају моторичке способности, обогаћују моторичке вештине и формира правилно држање тела, али је њихова улога, пре свега, усмерена на креативно изражавање покретом, развијање осећаја за ритам и темпо и адекватну манифестацију покрета уз музику. Садржаји уз музику могу се спроводити у оквиру неких других форми рада (усмерене телесне активности, јутарње телесно вежбање и телесно-рекреативну паузу) или засебно. Уколико се спроводе засебно, изражавају се само покретима везаним за музику или ритам, за разлику од усмерених телесних активности које имају своју структуру и специфичан садржај за сваки део у структури. На овим активностима могу се учити нови облици кретања или увежбавати стари, док се током телесно-рекреативне паузе изводе само научени облици кретања.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p:spPr>
        <p:txBody>
          <a:bodyPr>
            <a:normAutofit fontScale="70000" lnSpcReduction="20000"/>
          </a:bodyPr>
          <a:lstStyle/>
          <a:p>
            <a:r>
              <a:rPr lang="ru-RU" dirty="0" smtClean="0"/>
              <a:t>Садржај активности се не мора уско везивати за извођење плеса или народног кола, него се може проширити на имитацију и импровизацију неких кретања или појава у природи (покрети лептира, пахуљице снега, балерине, окретање ветрењача, понављање покрета у ритму итд.). Код деце се нарочито развија креативност, уколико им се допусти да сами бирају покрете и кретања у простору. Васпитачи у том случају имају превентивну (због безбедности) и корективну улогу (уколико треба исправити неко кретање или помоћи деци да изведу неки елемент). Уколико је циљ да се научи плес или кораци за 23 коло, тада васпитач организује активност према методичким упутствима за учење и увежбавање. У том случају, активности се адекватно организују и спроводе по одређеној структури. Међутим, пре тога деца морају овладати основним облицима кретања и неким специфичним (кретање у свим правцима, кретање у ритму, поскоци и скокови итд.). Тако научене игре могу се користити као садржај других форми физичког васпитања и у различитим ситуацијама (нпр. приредба). Поред научених корака, саставни део игре је музика, а у неким случајевима и песма која иде уз музику. Музика треба да буде разумљива, весела и прилагођена узрасту. Неретко се на овим активностима користе реквизити. Они имају мотивациону улогу, могу бити саставни део неке кореографије (мараме, канапи, лопте и сл.) или помоћ да се деца уче ритму и темпу (штапићи, звечке и сл.) У групи мора владати опуштена атмосфера без круте дисциплине, а деци се без наметања пружа могућност изражавања покретом.</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r-Cyrl-RS" dirty="0" smtClean="0"/>
              <a:t>Покретна игра</a:t>
            </a:r>
            <a:endParaRPr lang="en-US" dirty="0"/>
          </a:p>
        </p:txBody>
      </p:sp>
      <p:sp>
        <p:nvSpPr>
          <p:cNvPr id="3" name="Content Placeholder 2"/>
          <p:cNvSpPr>
            <a:spLocks noGrp="1"/>
          </p:cNvSpPr>
          <p:nvPr>
            <p:ph idx="1"/>
          </p:nvPr>
        </p:nvSpPr>
        <p:spPr/>
        <p:txBody>
          <a:bodyPr>
            <a:normAutofit fontScale="70000" lnSpcReduction="20000"/>
          </a:bodyPr>
          <a:lstStyle/>
          <a:p>
            <a:r>
              <a:rPr lang="ru-RU" dirty="0" smtClean="0"/>
              <a:t>У физичком васпитању се врло често појављује покретна игра, која се може спроводити независно од осталих форми рада или у оквиру усмерених телесних активности, јутарњег телесног вежбања, телесно-рекреативне паузе, телесно-ритмичких активности или излета. Ограничавајући фактори организације игре јесу узраст деце, простор, реквизити, предвиђено време за игру, сложеност игре итд. Када се игра спроводи у оквиру неке друге форме рада (нпр. усмерених телесних активности или јутарњег телесног вежбања), најчешће се бирају игре које су деца већ упражњавала. На усмереним телесним активностима игра се бира у зависности од дела у структури, јер се она мора везивати за циљеве и задатке тог дела. У уводном и главном делу бирају се динамичније, док се у завршном упражњавају смирујуће и опуштајуће игре. Може се рећи да је игра најзаступљенији облик физичке активности деце. Она се у вртићу може спроводити на почетку дана, ради разбуђивања и мотивације за даљи рад, као и током дана уколико се појави засићење у раду. Такође је препоручљиво да се спроводи на отвореном (нпр., у дворишту или парку).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477000"/>
          </a:xfrm>
        </p:spPr>
        <p:txBody>
          <a:bodyPr>
            <a:normAutofit fontScale="85000" lnSpcReduction="20000"/>
          </a:bodyPr>
          <a:lstStyle/>
          <a:p>
            <a:r>
              <a:rPr lang="ru-RU" dirty="0" smtClean="0"/>
              <a:t>Трајање игре зависи од тога да ли се спроводи као засебна активност или у оквиру неке друге форме рада. Покретна игра може бити слободна, када деца сама бирају игру, или диригована, када васпитач намеће игру у односу на специфичне циљеве, просторне и материјалне услове, временске прилике, трајање и сл. Тада се васпитач мора адекватно припремити за спровођење игре, што значи да мора деци саопштити назив игре, правила, уколико је потребно, да им покаже игру, мора одредити ток игре и трајање. Поред наведеног, игре се могу класификовати у зависности од: </a:t>
            </a:r>
            <a:endParaRPr lang="sr-Latn-RS" dirty="0" smtClean="0"/>
          </a:p>
          <a:p>
            <a:r>
              <a:rPr lang="ru-RU" dirty="0" smtClean="0"/>
              <a:t>1</a:t>
            </a:r>
            <a:r>
              <a:rPr lang="ru-RU" dirty="0" smtClean="0"/>
              <a:t>) узраста – игре за млађу, средњу, старију и припремну групу; </a:t>
            </a:r>
            <a:endParaRPr lang="sr-Latn-RS" dirty="0" smtClean="0"/>
          </a:p>
          <a:p>
            <a:r>
              <a:rPr lang="ru-RU" dirty="0" smtClean="0"/>
              <a:t>2</a:t>
            </a:r>
            <a:r>
              <a:rPr lang="ru-RU" dirty="0" smtClean="0"/>
              <a:t>) места одржавања – игре на отвореном и у затвореном простору; </a:t>
            </a:r>
            <a:endParaRPr lang="sr-Latn-RS" dirty="0" smtClean="0"/>
          </a:p>
          <a:p>
            <a:r>
              <a:rPr lang="ru-RU" dirty="0" smtClean="0"/>
              <a:t>3</a:t>
            </a:r>
            <a:r>
              <a:rPr lang="ru-RU" dirty="0" smtClean="0"/>
              <a:t>) карактера – такмичарске (интерперсоналне, међугрупне, игре на испадање и игре где се достиже неки циљ) и кооперативне; </a:t>
            </a:r>
            <a:endParaRPr lang="sr-Latn-RS" dirty="0" smtClean="0"/>
          </a:p>
          <a:p>
            <a:r>
              <a:rPr lang="ru-RU" dirty="0" smtClean="0"/>
              <a:t>4</a:t>
            </a:r>
            <a:r>
              <a:rPr lang="ru-RU" dirty="0" smtClean="0"/>
              <a:t>) интензитета – игре ниског, средњег и високог интензитета; </a:t>
            </a:r>
            <a:endParaRPr lang="sr-Latn-RS" dirty="0" smtClean="0"/>
          </a:p>
          <a:p>
            <a:r>
              <a:rPr lang="ru-RU" dirty="0" smtClean="0"/>
              <a:t>5</a:t>
            </a:r>
            <a:r>
              <a:rPr lang="ru-RU" dirty="0" smtClean="0"/>
              <a:t>) броја учесника – индивидуалне, у паровима и групне игре; </a:t>
            </a:r>
            <a:endParaRPr lang="sr-Latn-RS" dirty="0" smtClean="0"/>
          </a:p>
          <a:p>
            <a:r>
              <a:rPr lang="ru-RU" dirty="0" smtClean="0"/>
              <a:t>6</a:t>
            </a:r>
            <a:r>
              <a:rPr lang="ru-RU" dirty="0" smtClean="0"/>
              <a:t>) годишњег доба и временских прилика итд.</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228600"/>
            <a:ext cx="8229600" cy="6096000"/>
          </a:xfrm>
        </p:spPr>
        <p:txBody>
          <a:bodyPr>
            <a:normAutofit fontScale="77500" lnSpcReduction="20000"/>
          </a:bodyPr>
          <a:lstStyle/>
          <a:p>
            <a:r>
              <a:rPr lang="ru-RU" dirty="0" smtClean="0"/>
              <a:t>Деца током дана одређено време проводе у предшколској установи, где се, између осталог, спроводе или би требало да се спроводе физичке активности. За спровођење различитих форми рада физичког васпитања у предшколској установи потребни су адекватни просторни услови, а многи вртићи их немају. Поред тога, неки васпитачи потцењују значај спровођења физичке активности, а неки им једноставно нису склони, па фаворизују друге садржаје. Значај физичке активности огледа се у свестраном развоју личности. Развој се дешава остваривањем одређених задатака, а задаци диктирају у којој организационој 16 форми ће се спроводити физичка активност и који садржај ће се примењивати. Телесне активности у вртићу могу бити усмерене на: обогаћивање моторичких вештина, развој моторичких способности, активну паузу после неких статичних активности, превенцију од појаве различитих деформитета или пак на корелацију с неким другим активностима (активности у природи, музичке активности, упознавање околине или саобраћајних правила итд.). Основу физичког васпитања у вртићу чине: усмерена телесна активност, јутарње телесно вежбање, телесно-рекреативна пауза, шетња и излет, док се телесно-ритмичка активност и покретна игра могу изводити засебно или у оквиру неке од прве три наведене форме рада. У најкраћим цртама описана је свака од наведених организационих форми физичког васпитања у вртићу, без детаљног осврта на методичка упутства.</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Усмерена телесна активност</a:t>
            </a:r>
            <a:endParaRPr lang="en-US" dirty="0"/>
          </a:p>
        </p:txBody>
      </p:sp>
      <p:sp>
        <p:nvSpPr>
          <p:cNvPr id="3" name="Content Placeholder 2"/>
          <p:cNvSpPr>
            <a:spLocks noGrp="1"/>
          </p:cNvSpPr>
          <p:nvPr>
            <p:ph idx="1"/>
          </p:nvPr>
        </p:nvSpPr>
        <p:spPr/>
        <p:txBody>
          <a:bodyPr>
            <a:normAutofit fontScale="85000" lnSpcReduction="20000"/>
          </a:bodyPr>
          <a:lstStyle/>
          <a:p>
            <a:r>
              <a:rPr lang="ru-RU" dirty="0" smtClean="0"/>
              <a:t>Усмерена телесна активност је специфична у односу на остале активности које се спроводе у вртићу. Та специфичност се огледа у томе што се садржајем може утицати на побољшање здравственог статуса и развој когнитивног, афективног и психомоторног домена. Такође, она може бити у корелацији са садржајима из других области у вртићу. Најодговорнија особа за стварање позитивног амбијента јесте васпитач, који у равнотежу поставља дисциплину на активностима и опуштену атмосферу, врши одабир садржаја и метода рада и својим понашањем је узор деци. Такође, потребно је да припреми простор где ће се вежбати (највише ради безбедности, организације и хигијене), справе и реквизите који ће се користити, децу за упражњавање физичке активности (облачење адекватне опреме, обављање хигијенских радњи и сл.) итд.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19800"/>
          </a:xfrm>
        </p:spPr>
        <p:txBody>
          <a:bodyPr>
            <a:normAutofit fontScale="77500" lnSpcReduction="20000"/>
          </a:bodyPr>
          <a:lstStyle/>
          <a:p>
            <a:r>
              <a:rPr lang="ru-RU" dirty="0" smtClean="0"/>
              <a:t>За ове активности слободно се може рећи да су најзначајније од свих форми рада физичког васпитања предшколске деце. Значај се, пре свега, огледа у усмерености на развој моторичких способности, стицање знања, вештина и навика. По структури, садржају, методама рада и коришћењу справа и реквизита те активности највише подсећају на час физичког васпитања у основној и средњој школи. 17 На усмереним телесним активностима спроводе се садржаји који су, пре свега, усмерени на развој опште моторике и мора се водити рачуна о индивидуалним разликама између деце, које су веома изражене у предшколском узрасту. Садржај ових активности јесу: основни облици кретања (ходање, трчање, скакање, пузање итд.), гимнастичке вежбе (колут напред, котрљање око уздужне осе тела, ходање по клупи итд.), атлетске вежбе (високи скип, ниски скип, скок удаљ из места, скок удаљ из залета, скок увис из косог залета итд.), активности са реквизитима (користе се лопте, обручи, канапи, врећице, балони итд.), вежбе уз музику, хваталице и покретне игре. У зависности од узраста, увежбаности, циљева активности итд., васпитач се опредељује за садржај који се примењује на активностима. Принцип свестраног утицаја један је од важнијих у физичком васпитању, па би усмерене телесне активности требало да обилују разноврсним садржајима.</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67400"/>
          </a:xfrm>
        </p:spPr>
        <p:txBody>
          <a:bodyPr>
            <a:normAutofit fontScale="85000" lnSpcReduction="20000"/>
          </a:bodyPr>
          <a:lstStyle/>
          <a:p>
            <a:r>
              <a:rPr lang="ru-RU" dirty="0" smtClean="0"/>
              <a:t>Имајући у виду способности и карактеристике предшколске деце, битно је постепено увођење деце у активности с моторичким садржајем. Организациона структура усмерених телесних активности сложена је из четири дела. Уводни део служи за постепено увођење деце у активности и траје око 10% укупног времена. Трајање припремног дела, у којем се спроводе вежбе обликовања, износи око 20% укупног времена. Овај део активности служи за правилно формирање организма (формирање тела), усавршавање кретних способности (формирање кретања) и припрему локомоторног апарата за повећане напоре у главном делу (Крсмановић и Берковић, 1999). Трајање главног дела активности је од 50% до 60% укупног времена. Главни део активности се може поделити на део А (спроводе се садржаји који се тичу јединице усмерених телесних активности и, у зависности од типа, учи се или увежбава) и део Б (спроводе се садржаји који би требало да психофизичке способости подигну на највиши ниво). Завршни део активности заузима око 10% укупног времена, а главни циљ је да се организам смири и доведе у приближно исто стање какво је било на почетку активности.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lstStyle/>
          <a:p>
            <a:r>
              <a:rPr lang="ru-RU" dirty="0" smtClean="0"/>
              <a:t>Активности се могу спроводити у сали за физичко вежбање или на отвореном простору, уколико то дозвољавају временски услови. Такође, могу се спроводити тематске активности, које могу делимично одступати од уобичајне струкуре рада. На пример, те активности се могу спроводити у зависности од годишњег доба – зимске активности на 18 снегу (грудвање, санкање, прављење фигура од снега итд.), летње активности (игре без граница прилагођене узрасту)... Трајање усмерених телесних активности зависи од узрасне групе, а не дуже од 40 минута. Свака активност се мора добро испланирати како би се испунили сви постављени задаци и циљеви.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ru-RU" dirty="0" smtClean="0"/>
              <a:t>Јутарње телесно вежбање (јутарња гимнастика)</a:t>
            </a:r>
            <a:endParaRPr lang="en-US" dirty="0"/>
          </a:p>
        </p:txBody>
      </p:sp>
      <p:sp>
        <p:nvSpPr>
          <p:cNvPr id="3" name="Content Placeholder 2"/>
          <p:cNvSpPr>
            <a:spLocks noGrp="1"/>
          </p:cNvSpPr>
          <p:nvPr>
            <p:ph idx="1"/>
          </p:nvPr>
        </p:nvSpPr>
        <p:spPr/>
        <p:txBody>
          <a:bodyPr>
            <a:normAutofit fontScale="85000" lnSpcReduction="10000"/>
          </a:bodyPr>
          <a:lstStyle/>
          <a:p>
            <a:r>
              <a:rPr lang="ru-RU" dirty="0" smtClean="0"/>
              <a:t>Телесне активности у оваквој форми организују се свакодневно после окупљања деце у вртићу. У овом случају циљ вежбања је да се деца разбуде и да се подстакне функционалност организма (кардиоваскуларни и респираторни систем, локомоторни апарат и сл.). Поред тога, упражњавају се због постизања позитивне атмосфере и расположености деце за рад, али и због стицања навика за свакодневно телесно вежбање. Пожељно је ове активности упражњавати на отвореном (двориште или тераса), уколико постоје могућности и временски услови за то. Трајање зависи од узраста и износи од пет до десет минута. При томе, интензитет вежбања не сме бити висок, јер се подразумева да су деца спавала пре доласка у вртић, односно да им је интензитет рада кардиоваскуларног система низак.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67400"/>
          </a:xfrm>
        </p:spPr>
        <p:txBody>
          <a:bodyPr>
            <a:normAutofit fontScale="85000" lnSpcReduction="10000"/>
          </a:bodyPr>
          <a:lstStyle/>
          <a:p>
            <a:r>
              <a:rPr lang="ru-RU" dirty="0" smtClean="0"/>
              <a:t>На овим активностима се спроводе разни облици кретања познати деци, јер нема довољно времена за учење нових. Овде, такође, постоји одређена структура, која садржи три дела. У уводном (првом) делу спроводе се разна кретања (ходање, лагано трчање, поскоци, скокови итд.) или једноставнија покретна игра. Трајање износи око 20% укупног времена предвиђеног за ове активности. У другом (главном) делу активности, спроводе се вежбе обликовања (познате деци), којима су обухваћене све мишићне групе. Најчешће се користе вежбе разгибавања, истезања и лабављења, а у мањој мери вежбе јачања. У овом делу се могу користити реквизити (лопте, вијаче, обручи, врећице, балони и сл.) и адекватна музика. Трајање је око 50%–60% укупног времена. Завршни (трећи) део је намењен за постепено смиривање организма, па се користи такав садржај (ходање уз вежбе дисања, игра која не изискује велико оптерећење, вежбе истезања и опуштања уз адекватну музику итд.). Овај део активности траје око 20% укупног времена.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r-Cyrl-RS" dirty="0" smtClean="0"/>
              <a:t>Телесно-рекреативна пауза</a:t>
            </a:r>
            <a:endParaRPr lang="en-US" dirty="0"/>
          </a:p>
        </p:txBody>
      </p:sp>
      <p:sp>
        <p:nvSpPr>
          <p:cNvPr id="3" name="Content Placeholder 2"/>
          <p:cNvSpPr>
            <a:spLocks noGrp="1"/>
          </p:cNvSpPr>
          <p:nvPr>
            <p:ph idx="1"/>
          </p:nvPr>
        </p:nvSpPr>
        <p:spPr/>
        <p:txBody>
          <a:bodyPr>
            <a:normAutofit lnSpcReduction="10000"/>
          </a:bodyPr>
          <a:lstStyle/>
          <a:p>
            <a:r>
              <a:rPr lang="ru-RU" dirty="0" smtClean="0"/>
              <a:t>Термин рекреација се не односи само на спортску или телесну рекреацију, него на било коју активност која освежава, опушта, обнавља способности и подиже расположење. Управо због тога јој се додаје придев телесна да би се разликовала од општости термина рекреација. Из наведеног произилази главни циљ телесно-рекреативне паузе, који подразумева да се садржајем (специфичним за физичко васпитање и спорт) освежи и регенерише организам, побољша расположење, деца мотивишу за даљи рад итд.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TotalTime>
  <Words>3223</Words>
  <Application>Microsoft Office PowerPoint</Application>
  <PresentationFormat>On-screen Show (4:3)</PresentationFormat>
  <Paragraphs>35</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Flow</vt:lpstr>
      <vt:lpstr>Организационе форме рада физичког васпитања у вртићу</vt:lpstr>
      <vt:lpstr>Slide 2</vt:lpstr>
      <vt:lpstr>Усмерена телесна активност</vt:lpstr>
      <vt:lpstr>Slide 4</vt:lpstr>
      <vt:lpstr>Slide 5</vt:lpstr>
      <vt:lpstr>Slide 6</vt:lpstr>
      <vt:lpstr>Јутарње телесно вежбање (јутарња гимнастика)</vt:lpstr>
      <vt:lpstr>Slide 8</vt:lpstr>
      <vt:lpstr>Телесно-рекреативна пауза</vt:lpstr>
      <vt:lpstr>Slide 10</vt:lpstr>
      <vt:lpstr>Шетњa</vt:lpstr>
      <vt:lpstr>Slide 12</vt:lpstr>
      <vt:lpstr>Излет</vt:lpstr>
      <vt:lpstr>Slide 14</vt:lpstr>
      <vt:lpstr>Телесно-ритмичка активност</vt:lpstr>
      <vt:lpstr>Slide 16</vt:lpstr>
      <vt:lpstr>Покретна игра</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Организационе форме рада физичког васпитања у вртићу</dc:title>
  <dc:creator>Korisnik</dc:creator>
  <cp:lastModifiedBy>Korisnik</cp:lastModifiedBy>
  <cp:revision>2</cp:revision>
  <dcterms:created xsi:type="dcterms:W3CDTF">2021-02-18T10:44:32Z</dcterms:created>
  <dcterms:modified xsi:type="dcterms:W3CDTF">2021-02-18T11:01:30Z</dcterms:modified>
</cp:coreProperties>
</file>